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358" r:id="rId3"/>
    <p:sldId id="360" r:id="rId4"/>
    <p:sldId id="353" r:id="rId5"/>
    <p:sldId id="359" r:id="rId6"/>
    <p:sldId id="361" r:id="rId7"/>
    <p:sldId id="297" r:id="rId8"/>
    <p:sldId id="306" r:id="rId9"/>
    <p:sldId id="355" r:id="rId10"/>
    <p:sldId id="362" r:id="rId11"/>
    <p:sldId id="328" r:id="rId12"/>
    <p:sldId id="307" r:id="rId13"/>
  </p:sldIdLst>
  <p:sldSz cx="12192000" cy="6858000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23876"/>
    <a:srgbClr val="003B75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1093" autoAdjust="0"/>
  </p:normalViewPr>
  <p:slideViewPr>
    <p:cSldViewPr snapToGrid="0">
      <p:cViewPr varScale="1">
        <p:scale>
          <a:sx n="63" d="100"/>
          <a:sy n="63" d="100"/>
        </p:scale>
        <p:origin x="60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3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42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97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Optimización del riego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Frecuencia y cantidad de riego: Ajustar los horarios y volúmenes de agua según las necesidades específicas del cultivo y la fase fenológica, evitando el estrés hídrico o el exceso de agua que podría causar enfermedades o lixiviación de nutrientes.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Programación basada en clima: Utilizar los datos de temperatura y humedad del suelo para prever periodos secos o lluviosos, y ajustar los planes de riego en consecuencia.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Manejo del suelo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Elección de cultivos adecuados: Basar la selección de cultivos en las características del suelo (pH, textura, capacidad de retención de agua) para maximizar la productividad.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Fertilización precisa: Ajustar las dosis de fertilizantes según el tipo de suelo y las necesidades del cultivo en cada fase fenológica, evitando el desperdicio y la contaminación ambiental.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Rotación de cultivos: Planificar ciclos de rotación para mantener la salud del suelo y prevenir el agotamiento de nutrientes.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Gestión de la fase fenológica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Planeación de labores agrícolas: Programar actividades como poda, aplicación de fertilizantes o control de plagas y enfermedades según la etapa de desarrollo del cultivo.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Detección de necesidades críticas: Identificar momentos clave en los que los cultivos son más vulnerables (floración, cuajado de frutos) para priorizar el manejo adecuado de agua, nutrientes y protección.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Reducción de costos y aumento de ingresos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Agricultura de precisión: Empleo de los datos recolectados para aplicar insumos de manera localizada, reduciendo costos.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Identificar patrones comunes entre productores para coordinar compras de insumos o acceso a tecnologías como estaciones meteorológicas o sensores de humedad.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Adaptación al cambio climático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Identificación de riesgos climáticos: Usar los datos históricos de temperatura y humedad para anticipar cambios en las condiciones ambientales y diseñar estrategias de mitigación.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variedades resistentes: Con base en las características del suelo y clima, promover el uso de variedades de cultivos más resilientes al estrés hídrico o térmico. 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6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15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B12878-C0F1-8565-D5D1-846EB6B68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1" y="-126250"/>
            <a:ext cx="12574491" cy="70731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D75DA-08A6-50B7-C811-D87CE8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049" y="63666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52E6BA44-7E16-455D-9E1C-D100C0DD5F0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62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microsoft.com/office/2007/relationships/hdphoto" Target="../media/hdphoto4.wdp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9.wdp"/><Relationship Id="rId3" Type="http://schemas.openxmlformats.org/officeDocument/2006/relationships/image" Target="../media/image60.png"/><Relationship Id="rId7" Type="http://schemas.microsoft.com/office/2007/relationships/hdphoto" Target="../media/hdphoto6.wdp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openxmlformats.org/officeDocument/2006/relationships/image" Target="../media/image67.png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microsoft.com/office/2007/relationships/hdphoto" Target="../media/hdphoto7.wdp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13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microsoft.com/office/2007/relationships/hdphoto" Target="../media/hdphoto1.wdp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12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480724" y="2576860"/>
            <a:ext cx="6120101" cy="1704280"/>
            <a:chOff x="499774" y="1314450"/>
            <a:chExt cx="6120101" cy="1704280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499774" y="2495550"/>
              <a:ext cx="612010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1" u="none" strike="noStrike" cap="none" spc="3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Tecnologías</a:t>
              </a:r>
              <a:r>
                <a:rPr lang="en-US" sz="28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 para un </a:t>
              </a:r>
              <a:r>
                <a:rPr lang="en-US" sz="2800" b="1" i="1" u="none" strike="noStrike" cap="none" spc="3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mañana</a:t>
              </a:r>
              <a:endParaRPr sz="11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6" r="8291" b="25248"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7" r="19712"/>
          <a:stretch/>
        </p:blipFill>
        <p:spPr bwMode="auto">
          <a:xfrm>
            <a:off x="-52551" y="-154309"/>
            <a:ext cx="3331779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4202428" y="207189"/>
            <a:ext cx="7316340" cy="590475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MX" sz="3200" i="1" dirty="0">
                <a:solidFill>
                  <a:srgbClr val="115E21"/>
                </a:solidFill>
                <a:latin typeface="Agency FB" panose="020B0503020202020204" pitchFamily="34" charset="0"/>
              </a:rPr>
              <a:t>Personalización de servicios para los productores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MX" sz="3200" i="1" dirty="0">
                <a:solidFill>
                  <a:srgbClr val="115E21"/>
                </a:solidFill>
                <a:latin typeface="Agency FB" panose="020B0503020202020204" pitchFamily="34" charset="0"/>
              </a:rPr>
              <a:t>Desarrollo de innovación tecnológica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MX" sz="3200" i="1" dirty="0">
                <a:solidFill>
                  <a:srgbClr val="115E21"/>
                </a:solidFill>
                <a:latin typeface="Agency FB" panose="020B0503020202020204" pitchFamily="34" charset="0"/>
              </a:rPr>
              <a:t>Sostenibilidad y eficiencia de recursos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MX" sz="3200" i="1" dirty="0">
                <a:solidFill>
                  <a:srgbClr val="115E21"/>
                </a:solidFill>
                <a:latin typeface="Agency FB" panose="020B0503020202020204" pitchFamily="34" charset="0"/>
              </a:rPr>
              <a:t>Competitividad global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MX" sz="3200" i="1" dirty="0">
                <a:solidFill>
                  <a:srgbClr val="115E21"/>
                </a:solidFill>
                <a:latin typeface="Agency FB" panose="020B0503020202020204" pitchFamily="34" charset="0"/>
              </a:rPr>
              <a:t>Planeación y análisis estratégico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MX" sz="3200" i="1" dirty="0">
                <a:solidFill>
                  <a:srgbClr val="115E21"/>
                </a:solidFill>
                <a:latin typeface="Agency FB" panose="020B0503020202020204" pitchFamily="34" charset="0"/>
              </a:rPr>
              <a:t>Investigación y desarrollo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MX" sz="3200" i="1" dirty="0">
                <a:solidFill>
                  <a:srgbClr val="115E21"/>
                </a:solidFill>
                <a:latin typeface="Agency FB" panose="020B0503020202020204" pitchFamily="34" charset="0"/>
              </a:rPr>
              <a:t>Educación y transferencia de conocimientos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MX" sz="3200" i="1" dirty="0">
                <a:solidFill>
                  <a:srgbClr val="115E21"/>
                </a:solidFill>
                <a:latin typeface="Agency FB" panose="020B0503020202020204" pitchFamily="34" charset="0"/>
              </a:rPr>
              <a:t>Fortalecimiento de relaciones comerciales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107E03-E6EC-48B6-A673-7FFB878981BA}"/>
              </a:ext>
            </a:extLst>
          </p:cNvPr>
          <p:cNvSpPr txBox="1"/>
          <p:nvPr/>
        </p:nvSpPr>
        <p:spPr>
          <a:xfrm>
            <a:off x="106761" y="5125160"/>
            <a:ext cx="2829479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sym typeface="Pacifico"/>
              </a:rPr>
              <a:t>Beneficios Organización</a:t>
            </a:r>
            <a:endParaRPr lang="es-MX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40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0" y="-106298"/>
            <a:ext cx="12192000" cy="6633221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pic>
        <p:nvPicPr>
          <p:cNvPr id="8196" name="Picture 4" descr="BANCA DE DESARROLLO | Mind Map">
            <a:extLst>
              <a:ext uri="{FF2B5EF4-FFF2-40B4-BE49-F238E27FC236}">
                <a16:creationId xmlns:a16="http://schemas.microsoft.com/office/drawing/2014/main" id="{BECB66A3-4007-43C8-9F27-4F77295C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47" y="5048025"/>
            <a:ext cx="2804765" cy="118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1CE4E66-8034-4581-AE03-3BC84F5598A3}"/>
              </a:ext>
            </a:extLst>
          </p:cNvPr>
          <p:cNvSpPr txBox="1"/>
          <p:nvPr/>
        </p:nvSpPr>
        <p:spPr>
          <a:xfrm>
            <a:off x="744357" y="4942834"/>
            <a:ext cx="211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dirty="0">
                <a:solidFill>
                  <a:srgbClr val="0238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Patrocinado por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B77111-2E93-4A16-B67F-0EC1C82AA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5853" y="2898286"/>
            <a:ext cx="3683710" cy="7583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>
            <a:extLst>
              <a:ext uri="{FF2B5EF4-FFF2-40B4-BE49-F238E27FC236}">
                <a16:creationId xmlns:a16="http://schemas.microsoft.com/office/drawing/2014/main" id="{D6AA2E15-293B-48C2-88CC-3AB1F5D96554}"/>
              </a:ext>
            </a:extLst>
          </p:cNvPr>
          <p:cNvGrpSpPr/>
          <p:nvPr/>
        </p:nvGrpSpPr>
        <p:grpSpPr>
          <a:xfrm>
            <a:off x="3590925" y="540159"/>
            <a:ext cx="8161020" cy="5287705"/>
            <a:chOff x="3638550" y="667159"/>
            <a:chExt cx="8161020" cy="5287705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69FA0452-ECCE-4300-8E0E-56F9AD1D8B63}"/>
                </a:ext>
              </a:extLst>
            </p:cNvPr>
            <p:cNvGrpSpPr/>
            <p:nvPr/>
          </p:nvGrpSpPr>
          <p:grpSpPr>
            <a:xfrm>
              <a:off x="3638550" y="2796565"/>
              <a:ext cx="5938025" cy="1654195"/>
              <a:chOff x="552450" y="2413000"/>
              <a:chExt cx="5938025" cy="1654195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1082FADA-667D-48A0-83FE-281FEA11B1E9}"/>
                  </a:ext>
                </a:extLst>
              </p:cNvPr>
              <p:cNvSpPr/>
              <p:nvPr/>
            </p:nvSpPr>
            <p:spPr>
              <a:xfrm>
                <a:off x="665480" y="2413000"/>
                <a:ext cx="1196340" cy="119634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34EC0D49-FA5B-4220-AFE3-1A986813E1D1}"/>
                  </a:ext>
                </a:extLst>
              </p:cNvPr>
              <p:cNvSpPr txBox="1"/>
              <p:nvPr/>
            </p:nvSpPr>
            <p:spPr>
              <a:xfrm>
                <a:off x="552450" y="2633347"/>
                <a:ext cx="14224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Mala Gestión del Agua</a:t>
                </a: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09B5321-DA0F-4170-8719-3C4C30ED40B8}"/>
                  </a:ext>
                </a:extLst>
              </p:cNvPr>
              <p:cNvSpPr txBox="1"/>
              <p:nvPr/>
            </p:nvSpPr>
            <p:spPr>
              <a:xfrm>
                <a:off x="883001" y="3728641"/>
                <a:ext cx="5607474" cy="33855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tabLst>
                    <a:tab pos="2062163" algn="l"/>
                    <a:tab pos="4216400" algn="l"/>
                  </a:tabLst>
                </a:pPr>
                <a:r>
                  <a:rPr lang="es-MX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Causa	Problema	 Solución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AD17D760-CD68-43E6-8A5F-1AA7CFFF2DF2}"/>
                </a:ext>
              </a:extLst>
            </p:cNvPr>
            <p:cNvGrpSpPr/>
            <p:nvPr/>
          </p:nvGrpSpPr>
          <p:grpSpPr>
            <a:xfrm>
              <a:off x="5853570" y="2796564"/>
              <a:ext cx="1422400" cy="1196340"/>
              <a:chOff x="3124763" y="2413000"/>
              <a:chExt cx="1422400" cy="1196340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858A0AF2-1D53-4687-A3BA-A4797FE7E447}"/>
                  </a:ext>
                </a:extLst>
              </p:cNvPr>
              <p:cNvSpPr/>
              <p:nvPr/>
            </p:nvSpPr>
            <p:spPr>
              <a:xfrm>
                <a:off x="3230880" y="2413000"/>
                <a:ext cx="1196340" cy="119634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D7B0D69F-77CB-4135-9318-FBB0947864E9}"/>
                  </a:ext>
                </a:extLst>
              </p:cNvPr>
              <p:cNvSpPr txBox="1"/>
              <p:nvPr/>
            </p:nvSpPr>
            <p:spPr>
              <a:xfrm>
                <a:off x="3124763" y="2633348"/>
                <a:ext cx="14224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Escasez </a:t>
                </a:r>
                <a:br>
                  <a:rPr lang="es-MX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es-MX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y deterioro del suelo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2D551F49-17FE-4FE5-9266-42C0D9E1F55D}"/>
                </a:ext>
              </a:extLst>
            </p:cNvPr>
            <p:cNvGrpSpPr/>
            <p:nvPr/>
          </p:nvGrpSpPr>
          <p:grpSpPr>
            <a:xfrm>
              <a:off x="8054764" y="2796564"/>
              <a:ext cx="1422400" cy="1196340"/>
              <a:chOff x="5866130" y="2413000"/>
              <a:chExt cx="1422400" cy="1196340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97A20A46-3FC7-4E8E-9ECC-ED7EFF1CF662}"/>
                  </a:ext>
                </a:extLst>
              </p:cNvPr>
              <p:cNvSpPr/>
              <p:nvPr/>
            </p:nvSpPr>
            <p:spPr>
              <a:xfrm>
                <a:off x="5974080" y="2413000"/>
                <a:ext cx="1196340" cy="119634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19314024-3521-4760-9569-1D78541DDD01}"/>
                  </a:ext>
                </a:extLst>
              </p:cNvPr>
              <p:cNvSpPr txBox="1"/>
              <p:nvPr/>
            </p:nvSpPr>
            <p:spPr>
              <a:xfrm>
                <a:off x="5866130" y="2718781"/>
                <a:ext cx="1422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MX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Riego Eficiente</a:t>
                </a:r>
              </a:p>
            </p:txBody>
          </p:sp>
        </p:grp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B13FD17E-0A92-4BC7-BD97-C9811FDD779A}"/>
                </a:ext>
              </a:extLst>
            </p:cNvPr>
            <p:cNvGrpSpPr/>
            <p:nvPr/>
          </p:nvGrpSpPr>
          <p:grpSpPr>
            <a:xfrm>
              <a:off x="10377170" y="667159"/>
              <a:ext cx="1422400" cy="5287705"/>
              <a:chOff x="8383270" y="339869"/>
              <a:chExt cx="1422400" cy="5287705"/>
            </a:xfrm>
          </p:grpSpPr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1803831B-2D75-49C8-BB43-C524922237CB}"/>
                  </a:ext>
                </a:extLst>
              </p:cNvPr>
              <p:cNvGrpSpPr/>
              <p:nvPr/>
            </p:nvGrpSpPr>
            <p:grpSpPr>
              <a:xfrm>
                <a:off x="8383270" y="339869"/>
                <a:ext cx="1422400" cy="1196340"/>
                <a:chOff x="8383270" y="0"/>
                <a:chExt cx="1422400" cy="1196340"/>
              </a:xfrm>
            </p:grpSpPr>
            <p:sp>
              <p:nvSpPr>
                <p:cNvPr id="23" name="Elipse 22">
                  <a:extLst>
                    <a:ext uri="{FF2B5EF4-FFF2-40B4-BE49-F238E27FC236}">
                      <a16:creationId xmlns:a16="http://schemas.microsoft.com/office/drawing/2014/main" id="{46D49F7C-4679-4341-9CF0-6CC4A26A841F}"/>
                    </a:ext>
                  </a:extLst>
                </p:cNvPr>
                <p:cNvSpPr/>
                <p:nvPr/>
              </p:nvSpPr>
              <p:spPr>
                <a:xfrm>
                  <a:off x="8496300" y="0"/>
                  <a:ext cx="1196340" cy="119634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sz="1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176B23E1-49DD-40C1-B9DE-A3C96E38E09F}"/>
                    </a:ext>
                  </a:extLst>
                </p:cNvPr>
                <p:cNvSpPr txBox="1"/>
                <p:nvPr/>
              </p:nvSpPr>
              <p:spPr>
                <a:xfrm>
                  <a:off x="8383270" y="301972"/>
                  <a:ext cx="14224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MX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Riego Uniforme</a:t>
                  </a:r>
                </a:p>
              </p:txBody>
            </p:sp>
          </p:grpSp>
          <p:grpSp>
            <p:nvGrpSpPr>
              <p:cNvPr id="36" name="Grupo 35">
                <a:extLst>
                  <a:ext uri="{FF2B5EF4-FFF2-40B4-BE49-F238E27FC236}">
                    <a16:creationId xmlns:a16="http://schemas.microsoft.com/office/drawing/2014/main" id="{B085D587-523A-415C-92A0-8F2F1DCB870C}"/>
                  </a:ext>
                </a:extLst>
              </p:cNvPr>
              <p:cNvGrpSpPr/>
              <p:nvPr/>
            </p:nvGrpSpPr>
            <p:grpSpPr>
              <a:xfrm>
                <a:off x="8383270" y="1703657"/>
                <a:ext cx="1422400" cy="1196340"/>
                <a:chOff x="8383270" y="1689100"/>
                <a:chExt cx="1422400" cy="1196340"/>
              </a:xfrm>
            </p:grpSpPr>
            <p:sp>
              <p:nvSpPr>
                <p:cNvPr id="24" name="Elipse 23">
                  <a:extLst>
                    <a:ext uri="{FF2B5EF4-FFF2-40B4-BE49-F238E27FC236}">
                      <a16:creationId xmlns:a16="http://schemas.microsoft.com/office/drawing/2014/main" id="{B41D975B-C691-4AAD-A115-D9C9A8B31B58}"/>
                    </a:ext>
                  </a:extLst>
                </p:cNvPr>
                <p:cNvSpPr/>
                <p:nvPr/>
              </p:nvSpPr>
              <p:spPr>
                <a:xfrm>
                  <a:off x="8496300" y="1689100"/>
                  <a:ext cx="1196340" cy="119634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sz="1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18263BF6-3A67-4B62-AC65-F2E32B5C436E}"/>
                    </a:ext>
                  </a:extLst>
                </p:cNvPr>
                <p:cNvSpPr txBox="1"/>
                <p:nvPr/>
              </p:nvSpPr>
              <p:spPr>
                <a:xfrm>
                  <a:off x="8383270" y="2013227"/>
                  <a:ext cx="14224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MX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Plan de Riego</a:t>
                  </a:r>
                </a:p>
              </p:txBody>
            </p:sp>
          </p:grp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F2CD441F-629E-462B-9C25-70E64B0BFF5A}"/>
                  </a:ext>
                </a:extLst>
              </p:cNvPr>
              <p:cNvGrpSpPr/>
              <p:nvPr/>
            </p:nvGrpSpPr>
            <p:grpSpPr>
              <a:xfrm>
                <a:off x="8383270" y="3067445"/>
                <a:ext cx="1422400" cy="1196340"/>
                <a:chOff x="8383270" y="3378200"/>
                <a:chExt cx="1422400" cy="1196340"/>
              </a:xfrm>
            </p:grpSpPr>
            <p:sp>
              <p:nvSpPr>
                <p:cNvPr id="25" name="Elipse 24">
                  <a:extLst>
                    <a:ext uri="{FF2B5EF4-FFF2-40B4-BE49-F238E27FC236}">
                      <a16:creationId xmlns:a16="http://schemas.microsoft.com/office/drawing/2014/main" id="{027EF38E-89EC-41D1-808C-E873DF17EF27}"/>
                    </a:ext>
                  </a:extLst>
                </p:cNvPr>
                <p:cNvSpPr/>
                <p:nvPr/>
              </p:nvSpPr>
              <p:spPr>
                <a:xfrm>
                  <a:off x="8496300" y="3378200"/>
                  <a:ext cx="1196340" cy="119634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sz="1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7585602F-0D22-4E55-9DA1-3468391CBED1}"/>
                    </a:ext>
                  </a:extLst>
                </p:cNvPr>
                <p:cNvSpPr txBox="1"/>
                <p:nvPr/>
              </p:nvSpPr>
              <p:spPr>
                <a:xfrm>
                  <a:off x="8383270" y="3680173"/>
                  <a:ext cx="14224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MX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Uso Ineficiente</a:t>
                  </a:r>
                </a:p>
              </p:txBody>
            </p:sp>
          </p:grpSp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C9151DC5-7682-4DE2-91EA-2682277D47E1}"/>
                  </a:ext>
                </a:extLst>
              </p:cNvPr>
              <p:cNvGrpSpPr/>
              <p:nvPr/>
            </p:nvGrpSpPr>
            <p:grpSpPr>
              <a:xfrm>
                <a:off x="8383270" y="4431234"/>
                <a:ext cx="1422400" cy="1196340"/>
                <a:chOff x="8383270" y="5067300"/>
                <a:chExt cx="1422400" cy="1196340"/>
              </a:xfrm>
            </p:grpSpPr>
            <p:sp>
              <p:nvSpPr>
                <p:cNvPr id="26" name="Elipse 25">
                  <a:extLst>
                    <a:ext uri="{FF2B5EF4-FFF2-40B4-BE49-F238E27FC236}">
                      <a16:creationId xmlns:a16="http://schemas.microsoft.com/office/drawing/2014/main" id="{CCEEAD7F-BCF3-4A4C-8834-5F914D0741A6}"/>
                    </a:ext>
                  </a:extLst>
                </p:cNvPr>
                <p:cNvSpPr/>
                <p:nvPr/>
              </p:nvSpPr>
              <p:spPr>
                <a:xfrm>
                  <a:off x="8496300" y="5067300"/>
                  <a:ext cx="1196340" cy="119634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sz="1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DC330553-2AF1-4535-AA3F-05FEC721F41F}"/>
                    </a:ext>
                  </a:extLst>
                </p:cNvPr>
                <p:cNvSpPr txBox="1"/>
                <p:nvPr/>
              </p:nvSpPr>
              <p:spPr>
                <a:xfrm>
                  <a:off x="8383270" y="5373082"/>
                  <a:ext cx="14224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MX" sz="1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Decisiones Informadas</a:t>
                  </a:r>
                </a:p>
              </p:txBody>
            </p:sp>
          </p:grpSp>
        </p:grp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133002AE-B0C6-41EA-93ED-8D1DC885374C}"/>
                </a:ext>
              </a:extLst>
            </p:cNvPr>
            <p:cNvGrpSpPr/>
            <p:nvPr/>
          </p:nvGrpSpPr>
          <p:grpSpPr>
            <a:xfrm>
              <a:off x="8921915" y="1674448"/>
              <a:ext cx="1846715" cy="3440568"/>
              <a:chOff x="5350601" y="1454246"/>
              <a:chExt cx="1846715" cy="3440568"/>
            </a:xfrm>
          </p:grpSpPr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20727C6F-C22A-423B-9064-005F7E48940C}"/>
                  </a:ext>
                </a:extLst>
              </p:cNvPr>
              <p:cNvGrpSpPr/>
              <p:nvPr/>
            </p:nvGrpSpPr>
            <p:grpSpPr>
              <a:xfrm>
                <a:off x="5350601" y="1454246"/>
                <a:ext cx="1846715" cy="1541406"/>
                <a:chOff x="6950854" y="1391138"/>
                <a:chExt cx="1846715" cy="1541406"/>
              </a:xfrm>
            </p:grpSpPr>
            <p:pic>
              <p:nvPicPr>
                <p:cNvPr id="42" name="Graphic 3" descr="Back outline">
                  <a:extLst>
                    <a:ext uri="{FF2B5EF4-FFF2-40B4-BE49-F238E27FC236}">
                      <a16:creationId xmlns:a16="http://schemas.microsoft.com/office/drawing/2014/main" id="{EF7BA631-8229-4097-B3C3-86BF22C0C0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9496685">
                  <a:off x="6950854" y="1391138"/>
                  <a:ext cx="1846715" cy="8595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3" name="Graphic 3" descr="Back outline">
                  <a:extLst>
                    <a:ext uri="{FF2B5EF4-FFF2-40B4-BE49-F238E27FC236}">
                      <a16:creationId xmlns:a16="http://schemas.microsoft.com/office/drawing/2014/main" id="{8EAA40D7-925F-4950-AA4C-8AB21F2EE4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21286224">
                  <a:off x="7301191" y="2196035"/>
                  <a:ext cx="1221782" cy="736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45" name="Grupo 44">
                <a:extLst>
                  <a:ext uri="{FF2B5EF4-FFF2-40B4-BE49-F238E27FC236}">
                    <a16:creationId xmlns:a16="http://schemas.microsoft.com/office/drawing/2014/main" id="{9C5F447E-84C3-4748-B208-DDAE7226E8BF}"/>
                  </a:ext>
                </a:extLst>
              </p:cNvPr>
              <p:cNvGrpSpPr/>
              <p:nvPr/>
            </p:nvGrpSpPr>
            <p:grpSpPr>
              <a:xfrm flipV="1">
                <a:off x="5350601" y="3353408"/>
                <a:ext cx="1846715" cy="1541406"/>
                <a:chOff x="6950854" y="1391138"/>
                <a:chExt cx="1846715" cy="1541406"/>
              </a:xfrm>
            </p:grpSpPr>
            <p:pic>
              <p:nvPicPr>
                <p:cNvPr id="46" name="Graphic 3" descr="Back outline">
                  <a:extLst>
                    <a:ext uri="{FF2B5EF4-FFF2-40B4-BE49-F238E27FC236}">
                      <a16:creationId xmlns:a16="http://schemas.microsoft.com/office/drawing/2014/main" id="{C474E66F-FE8F-4A40-B047-C303EC1BA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9496685">
                  <a:off x="6950854" y="1391138"/>
                  <a:ext cx="1846715" cy="85956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7" name="Graphic 3" descr="Back outline">
                  <a:extLst>
                    <a:ext uri="{FF2B5EF4-FFF2-40B4-BE49-F238E27FC236}">
                      <a16:creationId xmlns:a16="http://schemas.microsoft.com/office/drawing/2014/main" id="{4E405A3E-9825-455A-B6C7-B00B112795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21286224">
                  <a:off x="7301191" y="2196035"/>
                  <a:ext cx="1221782" cy="736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pic>
          <p:nvPicPr>
            <p:cNvPr id="49" name="Graphic 3" descr="Back outline">
              <a:extLst>
                <a:ext uri="{FF2B5EF4-FFF2-40B4-BE49-F238E27FC236}">
                  <a16:creationId xmlns:a16="http://schemas.microsoft.com/office/drawing/2014/main" id="{58ED194E-F064-41D1-9757-B9A167553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8819" t="-1451"/>
            <a:stretch/>
          </p:blipFill>
          <p:spPr>
            <a:xfrm>
              <a:off x="7244927" y="3016913"/>
              <a:ext cx="1098127" cy="8309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3" descr="Back outline">
              <a:extLst>
                <a:ext uri="{FF2B5EF4-FFF2-40B4-BE49-F238E27FC236}">
                  <a16:creationId xmlns:a16="http://schemas.microsoft.com/office/drawing/2014/main" id="{5DE1C891-F640-45C3-8B12-4E97D6153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8819" t="-1451"/>
            <a:stretch/>
          </p:blipFill>
          <p:spPr>
            <a:xfrm>
              <a:off x="5027171" y="3016913"/>
              <a:ext cx="1098127" cy="83099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27" name="Picture 3">
            <a:extLst>
              <a:ext uri="{FF2B5EF4-FFF2-40B4-BE49-F238E27FC236}">
                <a16:creationId xmlns:a16="http://schemas.microsoft.com/office/drawing/2014/main" id="{1A9ABC41-CEA6-46E9-8CB1-9D9583FF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3" r="47307"/>
          <a:stretch/>
        </p:blipFill>
        <p:spPr bwMode="auto">
          <a:xfrm>
            <a:off x="1" y="-163234"/>
            <a:ext cx="3252074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58F61B99-C944-4A59-82A4-F4D860FD4224}"/>
              </a:ext>
            </a:extLst>
          </p:cNvPr>
          <p:cNvSpPr txBox="1"/>
          <p:nvPr/>
        </p:nvSpPr>
        <p:spPr>
          <a:xfrm>
            <a:off x="177881" y="155438"/>
            <a:ext cx="263199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sym typeface="Pacifico"/>
              </a:rPr>
              <a:t>Problema</a:t>
            </a:r>
            <a:endParaRPr lang="es-MX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56F872E8-5B16-4FF6-80D0-17FEEC441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44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42415B92-7AAC-430D-B152-C59CE1A3BEB7}"/>
              </a:ext>
            </a:extLst>
          </p:cNvPr>
          <p:cNvSpPr txBox="1"/>
          <p:nvPr/>
        </p:nvSpPr>
        <p:spPr>
          <a:xfrm>
            <a:off x="177881" y="155438"/>
            <a:ext cx="263199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sym typeface="Pacifico"/>
              </a:rPr>
              <a:t>Propuesta</a:t>
            </a:r>
            <a:endParaRPr lang="es-MX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165F2D3-61F2-4501-B77B-04077B8C1D6B}"/>
              </a:ext>
            </a:extLst>
          </p:cNvPr>
          <p:cNvGrpSpPr/>
          <p:nvPr/>
        </p:nvGrpSpPr>
        <p:grpSpPr>
          <a:xfrm>
            <a:off x="3693300" y="1453890"/>
            <a:ext cx="7946250" cy="3460243"/>
            <a:chOff x="1140599" y="518499"/>
            <a:chExt cx="9910801" cy="2958816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BA5976-C4BC-447E-B85F-D8959465CF7C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9343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		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Producto sencillo</a:t>
              </a: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fácil de usar y accesible.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de todos los sistemas de riego desde la palma de la mano.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146F6B-3DE3-4D88-8FB1-C6D3C5C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54303" y="518499"/>
              <a:ext cx="4151192" cy="68689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5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9027" y="2065430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662372" y="1172632"/>
            <a:ext cx="186819" cy="5025695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2513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812924" y="981722"/>
            <a:ext cx="378020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Fase de crecimiento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Necesidades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Monitoreo y control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2280484" y="72902"/>
            <a:ext cx="1312787" cy="1999253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547917" y="2646626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55" name="Freeform 29">
            <a:extLst>
              <a:ext uri="{FF2B5EF4-FFF2-40B4-BE49-F238E27FC236}">
                <a16:creationId xmlns:a16="http://schemas.microsoft.com/office/drawing/2014/main" id="{74C73005-B06A-4C90-B8EE-5781462E7B80}"/>
              </a:ext>
            </a:extLst>
          </p:cNvPr>
          <p:cNvSpPr/>
          <p:nvPr/>
        </p:nvSpPr>
        <p:spPr>
          <a:xfrm>
            <a:off x="10441606" y="5988123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grpSp>
        <p:nvGrpSpPr>
          <p:cNvPr id="59" name="Google Shape;123;p6">
            <a:extLst>
              <a:ext uri="{FF2B5EF4-FFF2-40B4-BE49-F238E27FC236}">
                <a16:creationId xmlns:a16="http://schemas.microsoft.com/office/drawing/2014/main" id="{F354615B-242E-4909-9181-2D6CCBF67DB9}"/>
              </a:ext>
            </a:extLst>
          </p:cNvPr>
          <p:cNvGrpSpPr/>
          <p:nvPr/>
        </p:nvGrpSpPr>
        <p:grpSpPr>
          <a:xfrm rot="5400000">
            <a:off x="1664567" y="-104988"/>
            <a:ext cx="646430" cy="3896264"/>
            <a:chOff x="383" y="1125"/>
            <a:chExt cx="1018" cy="9068"/>
          </a:xfrm>
        </p:grpSpPr>
        <p:sp>
          <p:nvSpPr>
            <p:cNvPr id="60" name="Google Shape;124;p6">
              <a:extLst>
                <a:ext uri="{FF2B5EF4-FFF2-40B4-BE49-F238E27FC236}">
                  <a16:creationId xmlns:a16="http://schemas.microsoft.com/office/drawing/2014/main" id="{6091C00B-9D74-4CCC-B732-F2C4690A7CAC}"/>
                </a:ext>
              </a:extLst>
            </p:cNvPr>
            <p:cNvSpPr txBox="1"/>
            <p:nvPr/>
          </p:nvSpPr>
          <p:spPr>
            <a:xfrm rot="16200000">
              <a:off x="-1270" y="7522"/>
              <a:ext cx="4324" cy="10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Productor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79" name="Google Shape;125;p6">
              <a:extLst>
                <a:ext uri="{FF2B5EF4-FFF2-40B4-BE49-F238E27FC236}">
                  <a16:creationId xmlns:a16="http://schemas.microsoft.com/office/drawing/2014/main" id="{C9B06478-B5F4-4B7C-BCDE-4A3B759D74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3162" y="5603"/>
              <a:ext cx="8955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80" name="Google Shape;123;p6">
            <a:extLst>
              <a:ext uri="{FF2B5EF4-FFF2-40B4-BE49-F238E27FC236}">
                <a16:creationId xmlns:a16="http://schemas.microsoft.com/office/drawing/2014/main" id="{3C69C2CA-2A22-466F-A275-7E262A3B9169}"/>
              </a:ext>
            </a:extLst>
          </p:cNvPr>
          <p:cNvGrpSpPr/>
          <p:nvPr/>
        </p:nvGrpSpPr>
        <p:grpSpPr>
          <a:xfrm rot="5400000">
            <a:off x="1652365" y="4255639"/>
            <a:ext cx="646430" cy="3896264"/>
            <a:chOff x="383" y="1125"/>
            <a:chExt cx="1018" cy="9068"/>
          </a:xfrm>
        </p:grpSpPr>
        <p:sp>
          <p:nvSpPr>
            <p:cNvPr id="81" name="Google Shape;124;p6">
              <a:extLst>
                <a:ext uri="{FF2B5EF4-FFF2-40B4-BE49-F238E27FC236}">
                  <a16:creationId xmlns:a16="http://schemas.microsoft.com/office/drawing/2014/main" id="{D5612207-991C-414F-A2F4-0E1790FF30B1}"/>
                </a:ext>
              </a:extLst>
            </p:cNvPr>
            <p:cNvSpPr txBox="1"/>
            <p:nvPr/>
          </p:nvSpPr>
          <p:spPr>
            <a:xfrm rot="16200000">
              <a:off x="-2654" y="6138"/>
              <a:ext cx="7092" cy="10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2" name="Google Shape;125;p6">
              <a:extLst>
                <a:ext uri="{FF2B5EF4-FFF2-40B4-BE49-F238E27FC236}">
                  <a16:creationId xmlns:a16="http://schemas.microsoft.com/office/drawing/2014/main" id="{E4EDE31B-2F32-4B9E-A4ED-61F80159684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3162" y="5603"/>
              <a:ext cx="8955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CF1F5E0-CD5E-4D0C-947E-74259227D627}"/>
              </a:ext>
            </a:extLst>
          </p:cNvPr>
          <p:cNvGrpSpPr/>
          <p:nvPr/>
        </p:nvGrpSpPr>
        <p:grpSpPr>
          <a:xfrm>
            <a:off x="9193043" y="3272452"/>
            <a:ext cx="3048859" cy="1938952"/>
            <a:chOff x="9193043" y="3224827"/>
            <a:chExt cx="3048859" cy="1938952"/>
          </a:xfrm>
        </p:grpSpPr>
        <p:sp>
          <p:nvSpPr>
            <p:cNvPr id="94" name="Google Shape;124;p6">
              <a:extLst>
                <a:ext uri="{FF2B5EF4-FFF2-40B4-BE49-F238E27FC236}">
                  <a16:creationId xmlns:a16="http://schemas.microsoft.com/office/drawing/2014/main" id="{F7190EE2-551B-4A93-9668-7043C53E550A}"/>
                </a:ext>
              </a:extLst>
            </p:cNvPr>
            <p:cNvSpPr txBox="1"/>
            <p:nvPr/>
          </p:nvSpPr>
          <p:spPr>
            <a:xfrm>
              <a:off x="9193043" y="3224827"/>
              <a:ext cx="3048859" cy="19389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48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20</a:t>
              </a:r>
              <a:r>
                <a:rPr lang="es-MX" sz="4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%</a:t>
              </a:r>
            </a:p>
            <a:p>
              <a:r>
                <a:rPr lang="es-MX" sz="6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       </a:t>
              </a:r>
              <a:r>
                <a:rPr lang="es-MX" sz="7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80</a:t>
              </a:r>
              <a:r>
                <a:rPr lang="es-MX" sz="6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%</a:t>
              </a:r>
              <a:endParaRPr lang="en-US" sz="6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709D50E-DEC9-466D-B310-CBCF21775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3359" y="3407785"/>
              <a:ext cx="533697" cy="1510068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107BCE-1154-47C5-8784-DB8725DE7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839" y="560275"/>
            <a:ext cx="8475361" cy="5247474"/>
          </a:xfrm>
          <a:prstGeom prst="rect">
            <a:avLst/>
          </a:prstGeom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42415B92-7AAC-430D-B152-C59CE1A3BEB7}"/>
              </a:ext>
            </a:extLst>
          </p:cNvPr>
          <p:cNvSpPr txBox="1"/>
          <p:nvPr/>
        </p:nvSpPr>
        <p:spPr>
          <a:xfrm>
            <a:off x="177881" y="155438"/>
            <a:ext cx="263199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sym typeface="Pacifico"/>
              </a:rPr>
              <a:t>Solución</a:t>
            </a:r>
            <a:endParaRPr lang="es-MX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803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42415B92-7AAC-430D-B152-C59CE1A3BEB7}"/>
              </a:ext>
            </a:extLst>
          </p:cNvPr>
          <p:cNvSpPr txBox="1"/>
          <p:nvPr/>
        </p:nvSpPr>
        <p:spPr>
          <a:xfrm>
            <a:off x="0" y="155438"/>
            <a:ext cx="342791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sym typeface="Pacifico"/>
              </a:rPr>
              <a:t>Implementación</a:t>
            </a:r>
            <a:endParaRPr lang="es-MX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1A9712D-08E0-47C8-AC23-65F6D39E8DA2}"/>
              </a:ext>
            </a:extLst>
          </p:cNvPr>
          <p:cNvGrpSpPr/>
          <p:nvPr/>
        </p:nvGrpSpPr>
        <p:grpSpPr>
          <a:xfrm>
            <a:off x="4062984" y="924879"/>
            <a:ext cx="7647431" cy="4901342"/>
            <a:chOff x="2215529" y="1283314"/>
            <a:chExt cx="7647431" cy="4901342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53D663A-ACCB-43BC-A74F-A195D163D510}"/>
                </a:ext>
              </a:extLst>
            </p:cNvPr>
            <p:cNvCxnSpPr>
              <a:stCxn id="31" idx="2"/>
              <a:endCxn id="28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EFDA66C-DFB2-41F0-9F34-D24A92FD8806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6F57F72-CADF-4676-A70A-6B7EAD8BFACE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20B67A2-A88C-44E6-BFDF-232C01B32877}"/>
                </a:ext>
              </a:extLst>
            </p:cNvPr>
            <p:cNvCxnSpPr>
              <a:stCxn id="37" idx="2"/>
              <a:endCxn id="35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ED9C975-CACE-4DFF-8A26-DB9EF88B9D00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36" name="Arco 35">
                <a:extLst>
                  <a:ext uri="{FF2B5EF4-FFF2-40B4-BE49-F238E27FC236}">
                    <a16:creationId xmlns:a16="http://schemas.microsoft.com/office/drawing/2014/main" id="{6BCDC3AA-63CC-49DB-818B-BAF6341189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7" name="Arco 36">
                <a:extLst>
                  <a:ext uri="{FF2B5EF4-FFF2-40B4-BE49-F238E27FC236}">
                    <a16:creationId xmlns:a16="http://schemas.microsoft.com/office/drawing/2014/main" id="{69113694-B466-4FDF-95D6-B3CC59AC17B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D93CF88-6266-46DF-B5A2-AE1A81B6986D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34" name="Arco 33">
                <a:extLst>
                  <a:ext uri="{FF2B5EF4-FFF2-40B4-BE49-F238E27FC236}">
                    <a16:creationId xmlns:a16="http://schemas.microsoft.com/office/drawing/2014/main" id="{53351A86-9E8E-42FF-BA13-78C1DE6BE9EC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5" name="Arco 34">
                <a:extLst>
                  <a:ext uri="{FF2B5EF4-FFF2-40B4-BE49-F238E27FC236}">
                    <a16:creationId xmlns:a16="http://schemas.microsoft.com/office/drawing/2014/main" id="{2F21A138-0FCF-4584-ADBF-C89D7515C71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6CFC11E-B1F2-4697-B2AF-42771FAF1FED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943DA07C-920D-45E8-BEA3-0A9C1D48657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3" name="Arco 32">
                <a:extLst>
                  <a:ext uri="{FF2B5EF4-FFF2-40B4-BE49-F238E27FC236}">
                    <a16:creationId xmlns:a16="http://schemas.microsoft.com/office/drawing/2014/main" id="{218E512E-4AF5-41BF-98E9-385ECFFD753D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1D275A5-8115-4DCA-B2BC-0858B0267ED6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30" name="Arco 29">
                <a:extLst>
                  <a:ext uri="{FF2B5EF4-FFF2-40B4-BE49-F238E27FC236}">
                    <a16:creationId xmlns:a16="http://schemas.microsoft.com/office/drawing/2014/main" id="{0D45772E-60FE-46B1-BAB1-CFBFFCECDFB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1" name="Arco 30">
                <a:extLst>
                  <a:ext uri="{FF2B5EF4-FFF2-40B4-BE49-F238E27FC236}">
                    <a16:creationId xmlns:a16="http://schemas.microsoft.com/office/drawing/2014/main" id="{56F493D7-8195-4B48-89A8-63E12B87883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C6D7E4D-66FC-42A5-9EC5-573C0788C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06CBCEF-3DE0-4C5E-9C5F-BE00B74F4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EB687F6-E62B-4BBC-8D9F-4C53C6AB8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16EEAB1-1F08-4DB9-992C-1027FC7FB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D29CB2F-AC1E-41C7-893A-0EDD4136F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E67BA8D-235B-4BAC-AE31-6F6CE357F2EA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8" name="Arco 27">
                <a:extLst>
                  <a:ext uri="{FF2B5EF4-FFF2-40B4-BE49-F238E27FC236}">
                    <a16:creationId xmlns:a16="http://schemas.microsoft.com/office/drawing/2014/main" id="{BE0AC946-6BAD-48CF-A7A5-681C1D083D51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9" name="Arco 28">
                <a:extLst>
                  <a:ext uri="{FF2B5EF4-FFF2-40B4-BE49-F238E27FC236}">
                    <a16:creationId xmlns:a16="http://schemas.microsoft.com/office/drawing/2014/main" id="{E51A1B0E-4380-4D72-BF54-7FB003973E77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AF19DF1-D532-4D4A-BBBA-C4E032CD2C12}"/>
                </a:ext>
              </a:extLst>
            </p:cNvPr>
            <p:cNvSpPr txBox="1"/>
            <p:nvPr/>
          </p:nvSpPr>
          <p:spPr>
            <a:xfrm>
              <a:off x="3897933" y="1283314"/>
              <a:ext cx="5965027" cy="490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CF9DB3C-2EBE-4A00-B99D-E1957BAD60AC}"/>
                </a:ext>
              </a:extLst>
            </p:cNvPr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23" name="Gráfico 22" descr="Investigación con relleno sólido">
              <a:extLst>
                <a:ext uri="{FF2B5EF4-FFF2-40B4-BE49-F238E27FC236}">
                  <a16:creationId xmlns:a16="http://schemas.microsoft.com/office/drawing/2014/main" id="{216F0EF4-57AA-4DB1-9293-47EBD26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24" name="Gráfico 23" descr="Portapapeles parcialmente comprobado con relleno sólido">
              <a:extLst>
                <a:ext uri="{FF2B5EF4-FFF2-40B4-BE49-F238E27FC236}">
                  <a16:creationId xmlns:a16="http://schemas.microsoft.com/office/drawing/2014/main" id="{6539E47B-5F52-4D6A-BCF6-DD42EBA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25" name="Gráfico 24" descr="Proteger con relleno sólido">
              <a:extLst>
                <a:ext uri="{FF2B5EF4-FFF2-40B4-BE49-F238E27FC236}">
                  <a16:creationId xmlns:a16="http://schemas.microsoft.com/office/drawing/2014/main" id="{E5D092BC-657D-475E-BA19-7F738BD9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26" name="Gráfico 25" descr="energía renovable con relleno sólido">
              <a:extLst>
                <a:ext uri="{FF2B5EF4-FFF2-40B4-BE49-F238E27FC236}">
                  <a16:creationId xmlns:a16="http://schemas.microsoft.com/office/drawing/2014/main" id="{CE6A91C8-B598-4E67-A234-F3174264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27" name="Gráfico 26" descr="Gráfico de barras con relleno sólido">
              <a:extLst>
                <a:ext uri="{FF2B5EF4-FFF2-40B4-BE49-F238E27FC236}">
                  <a16:creationId xmlns:a16="http://schemas.microsoft.com/office/drawing/2014/main" id="{4DDED162-9B04-4181-A2E1-7CA0D147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65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30476"/>
              </p:ext>
            </p:extLst>
          </p:nvPr>
        </p:nvGraphicFramePr>
        <p:xfrm>
          <a:off x="4219575" y="1763969"/>
          <a:ext cx="6839937" cy="2499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892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6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2400" b="1" i="1" u="none" strike="noStrike" cap="none" dirty="0">
                          <a:solidFill>
                            <a:schemeClr val="lt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2400" b="1" i="1" u="none" strike="noStrike" cap="none" dirty="0" err="1">
                          <a:solidFill>
                            <a:schemeClr val="lt1"/>
                          </a:solidFill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X</a:t>
                      </a:r>
                      <a:r>
                        <a:rPr lang="es-MX" sz="2400" i="1" dirty="0" err="1">
                          <a:latin typeface="Agency FB" panose="020B0503020202020204" pitchFamily="34" charset="0"/>
                        </a:rPr>
                        <a:t>treme</a:t>
                      </a:r>
                      <a:endParaRPr lang="es-MX" sz="2400" i="1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20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20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b="1" dirty="0">
                          <a:latin typeface="Agency FB" panose="020B0503020202020204" pitchFamily="34" charset="0"/>
                        </a:rPr>
                        <a:t>Sensores SHT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err="1">
                          <a:latin typeface="Agency FB" panose="020B0503020202020204" pitchFamily="34" charset="0"/>
                        </a:rPr>
                        <a:t>H.Suelo</a:t>
                      </a:r>
                      <a:r>
                        <a:rPr lang="es-MX" sz="2000" dirty="0">
                          <a:latin typeface="Agency FB" panose="020B0503020202020204" pitchFamily="34" charset="0"/>
                        </a:rPr>
                        <a:t> y </a:t>
                      </a:r>
                      <a:r>
                        <a:rPr lang="es-MX" sz="2000" dirty="0" err="1">
                          <a:latin typeface="Agency FB" panose="020B0503020202020204" pitchFamily="34" charset="0"/>
                        </a:rPr>
                        <a:t>Temp</a:t>
                      </a:r>
                      <a:endParaRPr lang="es-MX" sz="20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endParaRPr kumimoji="0" lang="es-MX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 panose="020B06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75A6C951-68FC-4BFF-8B2E-2E3FB2D9E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8" r="28867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9421516-BB3F-4B14-9B0F-540288BB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9" t="12492" r="9953" b="8872"/>
          <a:stretch/>
        </p:blipFill>
        <p:spPr>
          <a:xfrm>
            <a:off x="4400550" y="3616793"/>
            <a:ext cx="7115175" cy="275543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BE9EE31-ED07-4697-82C5-662587486B0D}"/>
              </a:ext>
            </a:extLst>
          </p:cNvPr>
          <p:cNvSpPr txBox="1"/>
          <p:nvPr/>
        </p:nvSpPr>
        <p:spPr>
          <a:xfrm>
            <a:off x="4219575" y="355463"/>
            <a:ext cx="6934200" cy="1261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MX" sz="3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Apoyo                 por el  </a:t>
            </a:r>
            <a:r>
              <a:rPr lang="es-MX" sz="4000" b="1" i="1" dirty="0">
                <a:solidFill>
                  <a:srgbClr val="003B7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sym typeface="Pacifico"/>
              </a:rPr>
              <a:t>80% </a:t>
            </a:r>
            <a:r>
              <a:rPr lang="es-MX" sz="3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 sobre el costo de nuestros dispositivos</a:t>
            </a:r>
            <a:endParaRPr lang="es-MX" sz="3600" b="1" i="1" dirty="0">
              <a:solidFill>
                <a:srgbClr val="115E21"/>
              </a:solidFill>
              <a:latin typeface="Agency FB" panose="020B0503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5C4BC9E-D465-47D2-8421-879C47127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00" y="495301"/>
            <a:ext cx="1286229" cy="4400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Servicios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EQUIPOS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9C93BC3-30AB-82D6-65A5-6321A51DF854}"/>
              </a:ext>
            </a:extLst>
          </p:cNvPr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Sistemas de riego ilimitados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Esencial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Básico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por satélite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10%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$ 4,000.00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CONVENIADO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16" name="CuadroTexto 1">
                <a:extLst>
                  <a:ext uri="{FF2B5EF4-FFF2-40B4-BE49-F238E27FC236}">
                    <a16:creationId xmlns:a16="http://schemas.microsoft.com/office/drawing/2014/main" id="{37E57339-96E1-CE4D-1FF0-16A7CA55254F}"/>
                  </a:ext>
                </a:extLst>
              </p:cNvPr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543298" y="795768"/>
            <a:ext cx="8458201" cy="489364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60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 la frecuencia y cantidad de riego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60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del riego basada en clima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600" i="1" dirty="0">
                <a:solidFill>
                  <a:srgbClr val="115E21"/>
                </a:solidFill>
                <a:latin typeface="Agency FB" panose="020B0503020202020204" pitchFamily="34" charset="0"/>
              </a:rPr>
              <a:t>Maximizar la productividad basado en las características del suelo 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600" i="1" dirty="0">
                <a:solidFill>
                  <a:srgbClr val="115E21"/>
                </a:solidFill>
                <a:latin typeface="Agency FB" panose="020B0503020202020204" pitchFamily="34" charset="0"/>
              </a:rPr>
              <a:t>Fertilización precisa según el tipo de suelo, necesidades del cultivo y fase fenológica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60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Programar actividades como poda, aplicación de fertilizantes o control de plagas y enfermedades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60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de necesidades críticas para priorizar el manejo adecuado de agua, nutrientes y protección. 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600" i="1" dirty="0">
                <a:solidFill>
                  <a:srgbClr val="115E21"/>
                </a:solidFill>
                <a:latin typeface="Agency FB" panose="020B0503020202020204" pitchFamily="34" charset="0"/>
              </a:rPr>
              <a:t>Empleo de los datos recolectados para aplicar insumos de manera localizada y reducir costos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600" i="1" dirty="0">
                <a:solidFill>
                  <a:srgbClr val="115E21"/>
                </a:solidFill>
                <a:latin typeface="Agency FB" panose="020B0503020202020204" pitchFamily="34" charset="0"/>
              </a:rPr>
              <a:t>Identificación de riesgos climáticos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600" i="1" dirty="0">
                <a:solidFill>
                  <a:srgbClr val="115E21"/>
                </a:solidFill>
                <a:latin typeface="Agency FB" panose="020B0503020202020204" pitchFamily="34" charset="0"/>
              </a:rPr>
              <a:t>Selección de variedades resistentes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3992DC-B53E-40AC-AB4D-64C74B199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-595" r="51743" b="1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D107E03-E6EC-48B6-A673-7FFB878981BA}"/>
              </a:ext>
            </a:extLst>
          </p:cNvPr>
          <p:cNvSpPr txBox="1"/>
          <p:nvPr/>
        </p:nvSpPr>
        <p:spPr>
          <a:xfrm>
            <a:off x="106761" y="5125160"/>
            <a:ext cx="2631993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sym typeface="Pacifico"/>
              </a:rPr>
              <a:t>Beneficios Productor</a:t>
            </a:r>
            <a:endParaRPr lang="es-MX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713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13332</TotalTime>
  <Words>1622</Words>
  <Application>Microsoft Office PowerPoint</Application>
  <PresentationFormat>Panorámica</PresentationFormat>
  <Paragraphs>192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Agency FB</vt:lpstr>
      <vt:lpstr>Arial</vt:lpstr>
      <vt:lpstr>Calibri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227</cp:revision>
  <dcterms:created xsi:type="dcterms:W3CDTF">2019-10-25T01:32:00Z</dcterms:created>
  <dcterms:modified xsi:type="dcterms:W3CDTF">2025-01-13T15:47:37Z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